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1" r:id="rId5"/>
    <p:sldId id="260" r:id="rId6"/>
    <p:sldId id="263" r:id="rId7"/>
    <p:sldId id="264" r:id="rId8"/>
    <p:sldId id="265" r:id="rId9"/>
    <p:sldId id="267" r:id="rId10"/>
    <p:sldId id="268" r:id="rId11"/>
    <p:sldId id="269" r:id="rId12"/>
    <p:sldId id="270" r:id="rId13"/>
  </p:sldIdLst>
  <p:sldSz cx="12192000" cy="6858000"/>
  <p:notesSz cx="6794500" cy="100076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2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6" autoAdjust="0"/>
    <p:restoredTop sz="94622" autoAdjust="0"/>
  </p:normalViewPr>
  <p:slideViewPr>
    <p:cSldViewPr snapToGrid="0">
      <p:cViewPr varScale="1">
        <p:scale>
          <a:sx n="69" d="100"/>
          <a:sy n="69" d="100"/>
        </p:scale>
        <p:origin x="66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-3810" y="-120"/>
      </p:cViewPr>
      <p:guideLst>
        <p:guide orient="horz" pos="3152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73CC514-5BDA-463F-8EF7-E2391181B1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502118"/>
          </a:xfrm>
          <a:prstGeom prst="rect">
            <a:avLst/>
          </a:prstGeom>
        </p:spPr>
        <p:txBody>
          <a:bodyPr vert="horz" lIns="96007" tIns="48004" rIns="96007" bIns="48004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F4B6DB-C902-4CAF-9BDE-74F4949D30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502118"/>
          </a:xfrm>
          <a:prstGeom prst="rect">
            <a:avLst/>
          </a:prstGeom>
        </p:spPr>
        <p:txBody>
          <a:bodyPr vert="horz" lIns="96007" tIns="48004" rIns="96007" bIns="48004" rtlCol="0"/>
          <a:lstStyle>
            <a:lvl1pPr algn="r">
              <a:defRPr sz="1300"/>
            </a:lvl1pPr>
          </a:lstStyle>
          <a:p>
            <a:fld id="{72AF0732-BA91-4D0A-8D70-B456B1776B68}" type="datetimeFigureOut">
              <a:rPr lang="fr-FR" smtClean="0"/>
              <a:t>06/06/2018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7302139-167C-448F-9A6F-B87B381FC1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05484"/>
            <a:ext cx="2944283" cy="502117"/>
          </a:xfrm>
          <a:prstGeom prst="rect">
            <a:avLst/>
          </a:prstGeom>
        </p:spPr>
        <p:txBody>
          <a:bodyPr vert="horz" lIns="96007" tIns="48004" rIns="96007" bIns="48004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0AA38F-ECE3-4233-97AE-18CD082ABE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645" y="9505484"/>
            <a:ext cx="2944283" cy="502117"/>
          </a:xfrm>
          <a:prstGeom prst="rect">
            <a:avLst/>
          </a:prstGeom>
        </p:spPr>
        <p:txBody>
          <a:bodyPr vert="horz" lIns="96007" tIns="48004" rIns="96007" bIns="48004" rtlCol="0" anchor="b"/>
          <a:lstStyle>
            <a:lvl1pPr algn="r">
              <a:defRPr sz="1300"/>
            </a:lvl1pPr>
          </a:lstStyle>
          <a:p>
            <a:fld id="{41962552-7FCF-42A0-835A-72C2C8FF548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347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502118"/>
          </a:xfrm>
          <a:prstGeom prst="rect">
            <a:avLst/>
          </a:prstGeom>
        </p:spPr>
        <p:txBody>
          <a:bodyPr vert="horz" lIns="96007" tIns="48004" rIns="96007" bIns="48004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502118"/>
          </a:xfrm>
          <a:prstGeom prst="rect">
            <a:avLst/>
          </a:prstGeom>
        </p:spPr>
        <p:txBody>
          <a:bodyPr vert="horz" lIns="96007" tIns="48004" rIns="96007" bIns="48004" rtlCol="0"/>
          <a:lstStyle>
            <a:lvl1pPr algn="r">
              <a:defRPr sz="1300"/>
            </a:lvl1pPr>
          </a:lstStyle>
          <a:p>
            <a:fld id="{F8AE906D-F0A5-430C-84CA-97565F99DF5D}" type="datetimeFigureOut">
              <a:rPr lang="fr-FR" smtClean="0"/>
              <a:t>06/06/2018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1250950"/>
            <a:ext cx="6003925" cy="3378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07" tIns="48004" rIns="96007" bIns="48004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816157"/>
            <a:ext cx="5435600" cy="3940493"/>
          </a:xfrm>
          <a:prstGeom prst="rect">
            <a:avLst/>
          </a:prstGeom>
        </p:spPr>
        <p:txBody>
          <a:bodyPr vert="horz" lIns="96007" tIns="48004" rIns="96007" bIns="48004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05484"/>
            <a:ext cx="2944283" cy="502117"/>
          </a:xfrm>
          <a:prstGeom prst="rect">
            <a:avLst/>
          </a:prstGeom>
        </p:spPr>
        <p:txBody>
          <a:bodyPr vert="horz" lIns="96007" tIns="48004" rIns="96007" bIns="48004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505484"/>
            <a:ext cx="2944283" cy="502117"/>
          </a:xfrm>
          <a:prstGeom prst="rect">
            <a:avLst/>
          </a:prstGeom>
        </p:spPr>
        <p:txBody>
          <a:bodyPr vert="horz" lIns="96007" tIns="48004" rIns="96007" bIns="48004" rtlCol="0" anchor="b"/>
          <a:lstStyle>
            <a:lvl1pPr algn="r">
              <a:defRPr sz="1300"/>
            </a:lvl1pPr>
          </a:lstStyle>
          <a:p>
            <a:fld id="{832D09E9-03EF-4DAC-88B1-1E2B17D8CA8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24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3832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657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657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60816" y="4899555"/>
            <a:ext cx="5435600" cy="394049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657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657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5932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7865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7865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7865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7865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7865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786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B8C2461-9590-4C8B-8456-E95C0A979C3B}"/>
              </a:ext>
            </a:extLst>
          </p:cNvPr>
          <p:cNvSpPr/>
          <p:nvPr userDrawn="1"/>
        </p:nvSpPr>
        <p:spPr>
          <a:xfrm>
            <a:off x="8381393" y="0"/>
            <a:ext cx="3810607" cy="6858000"/>
          </a:xfrm>
          <a:prstGeom prst="rect">
            <a:avLst/>
          </a:prstGeom>
          <a:solidFill>
            <a:srgbClr val="66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ctr"/>
            <a:r>
              <a:rPr lang="fr-FR" dirty="0">
                <a:latin typeface="Gulim" panose="020B0600000101010101" pitchFamily="34" charset="-127"/>
                <a:ea typeface="Gulim" panose="020B0600000101010101" pitchFamily="34" charset="-127"/>
              </a:rPr>
              <a:t>PARIS June7-8, 2018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The Next Tech Law Revolution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8E6F725-DDD1-416C-8D65-F1889D859C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81393" cy="6858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B39F2CB-ECB6-4AF9-B688-1DFA89A55F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2" t="15658" r="14809" b="15597"/>
          <a:stretch/>
        </p:blipFill>
        <p:spPr>
          <a:xfrm>
            <a:off x="9337041" y="496957"/>
            <a:ext cx="1767840" cy="171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7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DD767C-32B7-4D47-A118-C9A78705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</a:lstStyle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B7A821-7624-4968-A5C4-3F51914C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C76224-EBCD-43F7-8602-C1069E32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 dirty="0"/>
              <a:t>I The Next Tech Law Revolution I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4D880E-5426-45B1-8058-ACAAC187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4F80D84-9EF7-4C85-B5D7-835A50BAAB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703916A-F768-4D28-91A8-F0135E5EDD5B}"/>
              </a:ext>
            </a:extLst>
          </p:cNvPr>
          <p:cNvCxnSpPr/>
          <p:nvPr userDrawn="1"/>
        </p:nvCxnSpPr>
        <p:spPr>
          <a:xfrm>
            <a:off x="838200" y="1209040"/>
            <a:ext cx="105156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14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EDF0EDDA-9F4A-4589-B45A-AE0B3BC4A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 dirty="0"/>
              <a:t>Paris 2018</a:t>
            </a:r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E5E989F-C848-4F0D-963E-CE702323A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 dirty="0"/>
              <a:t>I The Next Tech Law Revolution I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33EF2618-E41B-41BA-900F-FD34C9917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D6ECAED-E3E7-482E-ACFD-C7B6303F21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8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C2025A9-8786-4E7A-8BB9-4C64F53DBEA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392160" y="4368799"/>
            <a:ext cx="3799840" cy="144291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fr-FR" sz="2000" b="1" dirty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Richard Marke</a:t>
            </a:r>
          </a:p>
          <a:p>
            <a:pPr marL="0" indent="0" algn="ctr">
              <a:buNone/>
            </a:pPr>
            <a:r>
              <a:rPr lang="en-US" sz="1600" dirty="0" err="1">
                <a:solidFill>
                  <a:srgbClr val="00B0F0"/>
                </a:solidFill>
              </a:rPr>
              <a:t>Associé</a:t>
            </a:r>
            <a:r>
              <a:rPr lang="en-US" sz="1600" dirty="0">
                <a:solidFill>
                  <a:srgbClr val="00B0F0"/>
                </a:solidFill>
              </a:rPr>
              <a:t>, Bates Wells Braithwaite</a:t>
            </a:r>
            <a:endParaRPr lang="fr-FR" sz="2000" b="1" dirty="0">
              <a:solidFill>
                <a:srgbClr val="00B0F0"/>
              </a:solidFill>
              <a:latin typeface="Gulim" panose="020B0600000101010101" pitchFamily="34" charset="-127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pic>
        <p:nvPicPr>
          <p:cNvPr id="5" name="Picture 4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160" y="5323400"/>
            <a:ext cx="1539875" cy="488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354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335768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Récompenser les clients qui font ce qu’il faut vs litiges de conformité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Charte sectorielle pour la conformité des licences ?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Problèmes pratiques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Départements IT seuls responsables de la conformité vs services financier, juridique, achat, groupes d’utilisateurs pour gérer la conformité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Incitations des clients à la conformité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Audits de logiciels internes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Approche verticale / esprit conformité</a:t>
            </a:r>
          </a:p>
          <a:p>
            <a:endParaRPr lang="fr-FR" sz="12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Vers une charte de conformité des audits de logiciels</a:t>
            </a:r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85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245961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Impliquer les équipes juridiques et techniques, avant de signer par ex. des métriques actuellement invérifiables ?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Politique d’utilisation des logiciels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Partager les coûts du déploiement (voire du développement) de la conformité 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Challenge : une multitude de situations différentes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Une charte bilatérale plus simple</a:t>
            </a:r>
          </a:p>
          <a:p>
            <a:pPr marL="0" indent="0">
              <a:buNone/>
            </a:pPr>
            <a:endParaRPr lang="fr-FR" sz="12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Vers une charte de conformité des audits de logiciels</a:t>
            </a:r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5776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245961"/>
            <a:ext cx="10515600" cy="4351338"/>
          </a:xfrm>
          <a:prstGeom prst="rect">
            <a:avLst/>
          </a:prstGeom>
        </p:spPr>
        <p:txBody>
          <a:bodyPr/>
          <a:lstStyle/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Augmenter le niveau de détail nécessaire dans les clauses d’audit (pour être efficaces)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Les fournisseurs éclairés pourraient rechercher des approches alternatives pour améliorer la conformité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Conclusions</a:t>
            </a:r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088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0036" y="1490890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Les audits de logiciels/de données sont déstabilisants pour les deux parties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Fournisseur : risque d’altérer sa relation avec le client et entraîne des coûts de mise en œuvre  (compensés par les revenus supplémentaires)</a:t>
            </a:r>
            <a:endParaRPr lang="fr-FR" sz="1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Client : distraction/stress indésirables et facturation imprévue  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Ces audits se passent rarement sans incident  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Ça fait partie de la vie : ils paraissent inévitables, comme la mort et les impôts  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274157">
            <a:off x="2645229" y="5856830"/>
            <a:ext cx="6066064" cy="853440"/>
          </a:xfrm>
        </p:spPr>
        <p:txBody>
          <a:bodyPr/>
          <a:lstStyle/>
          <a:p>
            <a:r>
              <a:rPr lang="en-GB" dirty="0"/>
              <a:t>.</a:t>
            </a:r>
            <a:endParaRPr lang="fr-FR" dirty="0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Guerre d’audits</a:t>
            </a:r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819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Selon BSA Global Software Survey 2016 </a:t>
            </a:r>
            <a:b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</a:b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1600" b="1" dirty="0">
                <a:latin typeface="Gulim" panose="020B0600000101010101" pitchFamily="34" charset="-127"/>
                <a:ea typeface="Gulim" panose="020B0600000101010101" pitchFamily="34" charset="-127"/>
              </a:rPr>
              <a:t>39% des logiciels installés sur des ordinateurs dans le monde en 2015 ne remplissaient pas les conditions des licences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Au Royaume-Uni, les litiges relatifs aux audits de licence deviennent pour le moins fréquents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Quel rôle peut-on jouer pour réduire ces litiges informatiques ?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 The Next Tech Law Revolution I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</p:spPr>
        <p:txBody>
          <a:bodyPr>
            <a:normAutofit fontScale="90000"/>
          </a:bodyPr>
          <a:lstStyle/>
          <a:p>
            <a:r>
              <a:rPr lang="fr-FR" dirty="0"/>
              <a:t>Les litiges deviennent plus courants – est-ce un courant inévitable/réversible ?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820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6364" y="142557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Sur-déploiement et autres manquements sont généralement accidentels:</a:t>
            </a:r>
          </a:p>
          <a:p>
            <a:pPr lvl="1"/>
            <a:endParaRPr lang="fr-FR" sz="1600" b="1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1600" b="1" dirty="0">
                <a:latin typeface="Gulim" panose="020B0600000101010101" pitchFamily="34" charset="-127"/>
                <a:ea typeface="Gulim" panose="020B0600000101010101" pitchFamily="34" charset="-127"/>
              </a:rPr>
              <a:t>Modifications dans l’organisation du client</a:t>
            </a:r>
          </a:p>
          <a:p>
            <a:pPr lvl="1"/>
            <a:r>
              <a:rPr lang="fr-FR" sz="1600" b="1" dirty="0">
                <a:latin typeface="Gulim" panose="020B0600000101010101" pitchFamily="34" charset="-127"/>
                <a:ea typeface="Gulim" panose="020B0600000101010101" pitchFamily="34" charset="-127"/>
              </a:rPr>
              <a:t>Compréhension de la portée des licences</a:t>
            </a:r>
          </a:p>
          <a:p>
            <a:pPr lvl="1"/>
            <a:r>
              <a:rPr lang="fr-FR" sz="1600" b="1" dirty="0">
                <a:latin typeface="Gulim" panose="020B0600000101010101" pitchFamily="34" charset="-127"/>
                <a:ea typeface="Gulim" panose="020B0600000101010101" pitchFamily="34" charset="-127"/>
              </a:rPr>
              <a:t>Partage des comptes utilisateurs</a:t>
            </a:r>
          </a:p>
          <a:p>
            <a:pPr lvl="1"/>
            <a:r>
              <a:rPr lang="fr-FR" sz="1600" b="1" dirty="0">
                <a:latin typeface="Gulim" panose="020B0600000101010101" pitchFamily="34" charset="-127"/>
                <a:ea typeface="Gulim" panose="020B0600000101010101" pitchFamily="34" charset="-127"/>
              </a:rPr>
              <a:t>Environnements virtualisés</a:t>
            </a:r>
          </a:p>
          <a:p>
            <a:pPr lvl="1"/>
            <a:r>
              <a:rPr lang="fr-FR" sz="1600" b="1" dirty="0">
                <a:latin typeface="Gulim" panose="020B0600000101010101" pitchFamily="34" charset="-127"/>
                <a:ea typeface="Gulim" panose="020B0600000101010101" pitchFamily="34" charset="-127"/>
              </a:rPr>
              <a:t>Utilisation transfrontière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 The Next Tech Law Revolution I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</p:spPr>
        <p:txBody>
          <a:bodyPr>
            <a:normAutofit/>
          </a:bodyPr>
          <a:lstStyle/>
          <a:p>
            <a:r>
              <a:rPr lang="fr-FR" dirty="0"/>
              <a:t>Les audits fréquent révèlent des contradictions</a:t>
            </a:r>
          </a:p>
        </p:txBody>
      </p:sp>
    </p:spTree>
    <p:extLst>
      <p:ext uri="{BB962C8B-B14F-4D97-AF65-F5344CB8AC3E}">
        <p14:creationId xmlns:p14="http://schemas.microsoft.com/office/powerpoint/2010/main" val="170983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21871" y="1303111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SAP c.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Diageo</a:t>
            </a: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just"/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Autorisait uniquement les "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Named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Users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“ à accéder et utiliser le logiciel, directement ou indirectement</a:t>
            </a:r>
          </a:p>
          <a:p>
            <a:pPr lvl="1"/>
            <a:r>
              <a:rPr lang="fr-FR" sz="1800" dirty="0">
                <a:latin typeface="Gulim" panose="020B0600000101010101" pitchFamily="34" charset="-127"/>
                <a:ea typeface="Gulim" panose="020B0600000101010101" pitchFamily="34" charset="-127"/>
              </a:rPr>
              <a:t>Le logiciel de l’intégrateur était utilisé pour intégrer deux nouvelles applications fournies par </a:t>
            </a:r>
            <a:r>
              <a:rPr lang="fr-FR" sz="1800" dirty="0" err="1">
                <a:latin typeface="Gulim" panose="020B0600000101010101" pitchFamily="34" charset="-127"/>
                <a:ea typeface="Gulim" panose="020B0600000101010101" pitchFamily="34" charset="-127"/>
              </a:rPr>
              <a:t>Salesforce</a:t>
            </a:r>
            <a:endParaRPr lang="fr-FR" sz="18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 algn="just"/>
            <a:r>
              <a:rPr lang="fr-FR" sz="1800" dirty="0">
                <a:latin typeface="Gulim" panose="020B0600000101010101" pitchFamily="34" charset="-127"/>
                <a:ea typeface="Gulim" panose="020B0600000101010101" pitchFamily="34" charset="-127"/>
              </a:rPr>
              <a:t>Le logiciel permettait aux clients de supprimer le call center en accédant aux données via l’application</a:t>
            </a:r>
          </a:p>
          <a:p>
            <a:pPr lvl="1"/>
            <a:r>
              <a:rPr lang="fr-FR" sz="1800" dirty="0">
                <a:latin typeface="Gulim" panose="020B0600000101010101" pitchFamily="34" charset="-127"/>
                <a:ea typeface="Gulim" panose="020B0600000101010101" pitchFamily="34" charset="-127"/>
              </a:rPr>
              <a:t>SAP réclamait 55M£ supplémentaires de redevances de licence</a:t>
            </a:r>
          </a:p>
          <a:p>
            <a:pPr lvl="1"/>
            <a:r>
              <a:rPr lang="fr-FR" sz="1800" dirty="0">
                <a:latin typeface="Gulim" panose="020B0600000101010101" pitchFamily="34" charset="-127"/>
                <a:ea typeface="Gulim" panose="020B0600000101010101" pitchFamily="34" charset="-127"/>
              </a:rPr>
              <a:t>« accès » pas défini</a:t>
            </a:r>
          </a:p>
          <a:p>
            <a:pPr lvl="1"/>
            <a:r>
              <a:rPr lang="fr-FR" sz="1800" dirty="0">
                <a:latin typeface="Gulim" panose="020B0600000101010101" pitchFamily="34" charset="-127"/>
                <a:ea typeface="Gulim" panose="020B0600000101010101" pitchFamily="34" charset="-127"/>
              </a:rPr>
              <a:t>« indirect » pas défini</a:t>
            </a:r>
          </a:p>
          <a:p>
            <a:pPr lvl="1"/>
            <a:r>
              <a:rPr lang="fr-FR" sz="1800" dirty="0">
                <a:latin typeface="Gulim" panose="020B0600000101010101" pitchFamily="34" charset="-127"/>
                <a:ea typeface="Gulim" panose="020B0600000101010101" pitchFamily="34" charset="-127"/>
              </a:rPr>
              <a:t>Le contrat n’aurait pas pu envisager le type d’accès requis</a:t>
            </a:r>
          </a:p>
          <a:p>
            <a:pPr lvl="1"/>
            <a:r>
              <a:rPr lang="fr-FR" sz="1800" dirty="0">
                <a:latin typeface="Gulim" panose="020B0600000101010101" pitchFamily="34" charset="-127"/>
                <a:ea typeface="Gulim" panose="020B0600000101010101" pitchFamily="34" charset="-127"/>
              </a:rPr>
              <a:t>Accès sur la base d’un </a:t>
            </a:r>
            <a:r>
              <a:rPr lang="fr-FR" sz="1800" dirty="0" err="1">
                <a:latin typeface="Gulim" panose="020B0600000101010101" pitchFamily="34" charset="-127"/>
                <a:ea typeface="Gulim" panose="020B0600000101010101" pitchFamily="34" charset="-127"/>
              </a:rPr>
              <a:t>Named</a:t>
            </a:r>
            <a:r>
              <a:rPr lang="fr-FR" sz="1800" dirty="0">
                <a:latin typeface="Gulim" panose="020B0600000101010101" pitchFamily="34" charset="-127"/>
                <a:ea typeface="Gulim" panose="020B0600000101010101" pitchFamily="34" charset="-127"/>
              </a:rPr>
              <a:t> User</a:t>
            </a:r>
          </a:p>
          <a:p>
            <a:pPr lvl="1"/>
            <a:endParaRPr lang="fr-FR" sz="1200" b="1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 The Next Tech Law Revolution I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529" y="351178"/>
            <a:ext cx="10515600" cy="803275"/>
          </a:xfrm>
        </p:spPr>
        <p:txBody>
          <a:bodyPr>
            <a:normAutofit/>
          </a:bodyPr>
          <a:lstStyle/>
          <a:p>
            <a:r>
              <a:rPr lang="en-GB" dirty="0"/>
              <a:t>SAP UK Limited c. Diageo Great Britain</a:t>
            </a:r>
          </a:p>
        </p:txBody>
      </p:sp>
    </p:spTree>
    <p:extLst>
      <p:ext uri="{BB962C8B-B14F-4D97-AF65-F5344CB8AC3E}">
        <p14:creationId xmlns:p14="http://schemas.microsoft.com/office/powerpoint/2010/main" val="220515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6365" y="1531711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Licence de données pour du marketing direct et de la sous-licence commerciale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Manquement clair aux restrictions de la licence, et était invoquée la clause d’audit « aux fins de vérifier que les stipulations de ce contrat sont respectées »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… autorise tout représentant de 118 valablement autorisé, sous réserve d’un préavis raisonnable, d’entrer dans tout local où des copies de [la base de données de 118] sont utilisées, aux fins de vérifier que les stipulations de ce contrat sont respectées »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« tout représentant autorisé »  - singulier ?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Son(ses) propre(s) employé(s) ?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 The Next Tech Law Revolution I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</p:spPr>
        <p:txBody>
          <a:bodyPr>
            <a:normAutofit/>
          </a:bodyPr>
          <a:lstStyle/>
          <a:p>
            <a:r>
              <a:rPr lang="en-GB" dirty="0"/>
              <a:t>118 Data c. IDS Data</a:t>
            </a:r>
          </a:p>
        </p:txBody>
      </p:sp>
    </p:spTree>
    <p:extLst>
      <p:ext uri="{BB962C8B-B14F-4D97-AF65-F5344CB8AC3E}">
        <p14:creationId xmlns:p14="http://schemas.microsoft.com/office/powerpoint/2010/main" val="199828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54529" y="1303111"/>
            <a:ext cx="10515600" cy="4351338"/>
          </a:xfrm>
          <a:prstGeom prst="rect">
            <a:avLst/>
          </a:prstGeom>
        </p:spPr>
        <p:txBody>
          <a:bodyPr/>
          <a:lstStyle/>
          <a:p>
            <a:endParaRPr lang="en-GB" sz="14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« d’entrer dans tout local où des copies de [la base de données] sont utilisées »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aux fins de vérifier que [toutes] les stipulations de ce contrat sont respectés », y compris les conditions dans lesquelles ces données sont sous-licenciées ?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La Cour a considéré que la clause d’audit était uniquement associée au stockage ou à l’utilisation de la base de données</a:t>
            </a:r>
          </a:p>
          <a:p>
            <a:pPr lvl="1"/>
            <a:r>
              <a:rPr lang="en-GB" sz="1600" dirty="0">
                <a:latin typeface="Gulim" panose="020B0600000101010101" pitchFamily="34" charset="-127"/>
                <a:ea typeface="Gulim" panose="020B0600000101010101" pitchFamily="34" charset="-127"/>
              </a:rPr>
              <a:t>“</a:t>
            </a:r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détenu séparément de toute autre donnée dans un environnement sécurisé”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 The Next Tech Law Revolution I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</p:spPr>
        <p:txBody>
          <a:bodyPr>
            <a:normAutofit/>
          </a:bodyPr>
          <a:lstStyle/>
          <a:p>
            <a:r>
              <a:rPr lang="en-GB" dirty="0"/>
              <a:t>118 Data c, IDS Data cont.</a:t>
            </a:r>
          </a:p>
        </p:txBody>
      </p:sp>
    </p:spTree>
    <p:extLst>
      <p:ext uri="{BB962C8B-B14F-4D97-AF65-F5344CB8AC3E}">
        <p14:creationId xmlns:p14="http://schemas.microsoft.com/office/powerpoint/2010/main" val="40845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54529" y="1303111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La clause était silencieuse sur :</a:t>
            </a:r>
          </a:p>
          <a:p>
            <a:pPr lvl="1"/>
            <a:endParaRPr lang="fr-FR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Comment l’audit se passerait</a:t>
            </a:r>
          </a:p>
          <a:p>
            <a:pPr lvl="1"/>
            <a:endParaRPr lang="fr-FR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Ce que Data 118 était autorisée ou non à inspecter</a:t>
            </a:r>
          </a:p>
          <a:p>
            <a:pPr lvl="1"/>
            <a:endParaRPr lang="fr-FR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Informations commercialement sensibles</a:t>
            </a:r>
          </a:p>
          <a:p>
            <a:pPr lvl="1"/>
            <a:endParaRPr lang="fr-FR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Quelles mesures 118 était autorisée à prendre dans la recherche des manquements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La Cour ne pouvait pas combler les lacunes</a:t>
            </a:r>
          </a:p>
          <a:p>
            <a:endParaRPr lang="fr-FR" sz="14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 The Next Tech Law Revolution I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</p:spPr>
        <p:txBody>
          <a:bodyPr>
            <a:normAutofit/>
          </a:bodyPr>
          <a:lstStyle/>
          <a:p>
            <a:r>
              <a:rPr lang="en-GB" dirty="0"/>
              <a:t>118 Data c. IDS Data cont.</a:t>
            </a:r>
          </a:p>
        </p:txBody>
      </p:sp>
    </p:spTree>
    <p:extLst>
      <p:ext uri="{BB962C8B-B14F-4D97-AF65-F5344CB8AC3E}">
        <p14:creationId xmlns:p14="http://schemas.microsoft.com/office/powerpoint/2010/main" val="119588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54529" y="1311276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Les audits peuvent trop facilement dégénérer en litiges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Trop agressifs (trop fréquents, trop perturbants, trop intrusifs) ?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Le contrat n’est pas assez clair sur la portée, la fréquence et la finalité de l’audit ?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Le rôle du contrat (UK)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Permettre aux clients de faire valoir leurs droits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Road </a:t>
            </a:r>
            <a:r>
              <a:rPr lang="fr-FR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map</a:t>
            </a:r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S’adapter aux changements de circonstances/de technologies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Les clauses d’audits de conformité aux licences se focalisent-elles sur les mauvaise choses ?</a:t>
            </a:r>
          </a:p>
          <a:p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Généralement, le débat porte sur :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concurrents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fréquence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coûts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Dérangement/intrusion</a:t>
            </a:r>
          </a:p>
          <a:p>
            <a:pPr lvl="1"/>
            <a:r>
              <a:rPr lang="fr-FR" sz="1600" dirty="0">
                <a:latin typeface="Gulim" panose="020B0600000101010101" pitchFamily="34" charset="-127"/>
                <a:ea typeface="Gulim" panose="020B0600000101010101" pitchFamily="34" charset="-127"/>
              </a:rPr>
              <a:t>Confidentialité</a:t>
            </a:r>
          </a:p>
          <a:p>
            <a:pPr lvl="1"/>
            <a:endParaRPr lang="fr-FR" sz="1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Paris 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4793" y="5971130"/>
            <a:ext cx="6768193" cy="365125"/>
          </a:xfrm>
        </p:spPr>
        <p:txBody>
          <a:bodyPr/>
          <a:lstStyle/>
          <a:p>
            <a:endParaRPr lang="fr-FR" sz="80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9" name="Picture 8" descr="BWB logo_For E-us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697" y="6221955"/>
            <a:ext cx="1539875" cy="4883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</p:spPr>
        <p:txBody>
          <a:bodyPr>
            <a:normAutofit/>
          </a:bodyPr>
          <a:lstStyle/>
          <a:p>
            <a:r>
              <a:rPr lang="en-GB" dirty="0"/>
              <a:t>Clauses </a:t>
            </a:r>
            <a:r>
              <a:rPr lang="en-GB" dirty="0" err="1"/>
              <a:t>d’audit</a:t>
            </a:r>
            <a:r>
              <a:rPr lang="en-GB" dirty="0"/>
              <a:t> – </a:t>
            </a:r>
            <a:r>
              <a:rPr lang="en-GB" dirty="0" err="1"/>
              <a:t>évolution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926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615</Words>
  <Application>Microsoft Office PowerPoint</Application>
  <PresentationFormat>Grand écran</PresentationFormat>
  <Paragraphs>137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Gulim</vt:lpstr>
      <vt:lpstr>Arial</vt:lpstr>
      <vt:lpstr>Calibri</vt:lpstr>
      <vt:lpstr>Thème Office</vt:lpstr>
      <vt:lpstr>Présentation PowerPoint</vt:lpstr>
      <vt:lpstr>Guerre d’audits</vt:lpstr>
      <vt:lpstr>Les litiges deviennent plus courants – est-ce un courant inévitable/réversible ? </vt:lpstr>
      <vt:lpstr>Les audits fréquent révèlent des contradictions</vt:lpstr>
      <vt:lpstr>SAP UK Limited c. Diageo Great Britain</vt:lpstr>
      <vt:lpstr>118 Data c. IDS Data</vt:lpstr>
      <vt:lpstr>118 Data c, IDS Data cont.</vt:lpstr>
      <vt:lpstr>118 Data c. IDS Data cont.</vt:lpstr>
      <vt:lpstr>Clauses d’audit – évolution</vt:lpstr>
      <vt:lpstr>Vers une charte de conformité des audits de logiciels</vt:lpstr>
      <vt:lpstr>Vers une charte de conformité des audits de logiciels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latournerie wolfrom</dc:creator>
  <cp:lastModifiedBy>lwa</cp:lastModifiedBy>
  <cp:revision>48</cp:revision>
  <cp:lastPrinted>2018-06-06T09:45:53Z</cp:lastPrinted>
  <dcterms:created xsi:type="dcterms:W3CDTF">2018-04-20T10:45:39Z</dcterms:created>
  <dcterms:modified xsi:type="dcterms:W3CDTF">2018-06-06T09:57:08Z</dcterms:modified>
</cp:coreProperties>
</file>